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78" r:id="rId3"/>
    <p:sldId id="275" r:id="rId4"/>
    <p:sldId id="277" r:id="rId5"/>
    <p:sldId id="279" r:id="rId6"/>
    <p:sldId id="280" r:id="rId7"/>
    <p:sldId id="281" r:id="rId8"/>
    <p:sldId id="282" r:id="rId9"/>
    <p:sldId id="283" r:id="rId10"/>
    <p:sldId id="284" r:id="rId11"/>
    <p:sldId id="286" r:id="rId12"/>
    <p:sldId id="285" r:id="rId13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25" autoAdjust="0"/>
    <p:restoredTop sz="86575" autoAdjust="0"/>
  </p:normalViewPr>
  <p:slideViewPr>
    <p:cSldViewPr>
      <p:cViewPr varScale="1">
        <p:scale>
          <a:sx n="91" d="100"/>
          <a:sy n="91" d="100"/>
        </p:scale>
        <p:origin x="462" y="66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293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11/12/2025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Broker II: Dispatching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80690-2196-438A-B5BB-42AB83CE1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Smaller, Type-specific, Invokers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603F9-7E90-4B0A-BB7A-EF27EAEA9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Achieve </a:t>
            </a:r>
            <a:r>
              <a:rPr lang="da-DK" i="1" dirty="0"/>
              <a:t>high cohesion</a:t>
            </a:r>
            <a:r>
              <a:rPr lang="da-DK" dirty="0"/>
              <a:t> in the type specific invokers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4FB1E-AF76-4C8E-A2CA-74469B4F6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5706B0-471F-41B7-958A-236BFA54A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2EB2C2-F1D3-4D9A-8D84-9EB20A5E6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E5F6FC2-5B13-42E0-BA3F-6FAB6C097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762" y="1419774"/>
            <a:ext cx="4702802" cy="29472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CE68BAA-0C18-4606-B195-7B4DC7ED52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8847" y="1717964"/>
            <a:ext cx="4514117" cy="395843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45588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C149A-E02C-2DC4-2487-3E5EFC936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</a:t>
            </a:r>
            <a:r>
              <a:rPr lang="en-US" dirty="0" err="1"/>
              <a:t>SideBar</a:t>
            </a:r>
            <a:r>
              <a:rPr lang="en-US"/>
              <a:t>]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0D90E-0602-7D03-9771-908BA50CF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Many, very similar, methods can be </a:t>
            </a:r>
            <a:r>
              <a:rPr lang="en-US" i="1" dirty="0" err="1"/>
              <a:t>lambda’ed</a:t>
            </a:r>
            <a:r>
              <a:rPr lang="en-US" i="1" dirty="0"/>
              <a:t> </a:t>
            </a:r>
            <a:r>
              <a:rPr lang="en-US" dirty="0"/>
              <a:t>a lot</a:t>
            </a:r>
            <a:r>
              <a:rPr lang="en-US" dirty="0">
                <a:sym typeface="Wingdings" panose="05000000000000000000" pitchFamily="2" charset="2"/>
              </a:rPr>
              <a:t>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In my </a:t>
            </a:r>
            <a:r>
              <a:rPr lang="en-US" dirty="0" err="1">
                <a:sym typeface="Wingdings" panose="05000000000000000000" pitchFamily="2" charset="2"/>
              </a:rPr>
              <a:t>CardInvoker</a:t>
            </a:r>
            <a:r>
              <a:rPr lang="en-US" dirty="0">
                <a:sym typeface="Wingdings" panose="05000000000000000000" pitchFamily="2" charset="2"/>
              </a:rPr>
              <a:t>, I just have a mapping from </a:t>
            </a:r>
            <a:r>
              <a:rPr lang="en-US" dirty="0" err="1">
                <a:sym typeface="Wingdings" panose="05000000000000000000" pitchFamily="2" charset="2"/>
              </a:rPr>
              <a:t>OperationName</a:t>
            </a:r>
            <a:r>
              <a:rPr lang="en-US" dirty="0">
                <a:sym typeface="Wingdings" panose="05000000000000000000" pitchFamily="2" charset="2"/>
              </a:rPr>
              <a:t> to f(card): </a:t>
            </a:r>
            <a:r>
              <a:rPr lang="en-US" dirty="0" err="1">
                <a:sym typeface="Wingdings" panose="05000000000000000000" pitchFamily="2" charset="2"/>
              </a:rPr>
              <a:t>ReplyObject</a:t>
            </a:r>
            <a:endParaRPr lang="en-US" dirty="0">
              <a:sym typeface="Wingdings" panose="05000000000000000000" pitchFamily="2" charset="2"/>
            </a:endParaRP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In my ‘</a:t>
            </a:r>
            <a:r>
              <a:rPr lang="en-US" dirty="0" err="1">
                <a:sym typeface="Wingdings" panose="05000000000000000000" pitchFamily="2" charset="2"/>
              </a:rPr>
              <a:t>handleRequest</a:t>
            </a:r>
            <a:r>
              <a:rPr lang="en-US" dirty="0">
                <a:sym typeface="Wingdings" panose="05000000000000000000" pitchFamily="2" charset="2"/>
              </a:rPr>
              <a:t>()’ I do little else but just </a:t>
            </a:r>
            <a:r>
              <a:rPr lang="en-US" i="1" dirty="0">
                <a:sym typeface="Wingdings" panose="05000000000000000000" pitchFamily="2" charset="2"/>
              </a:rPr>
              <a:t>lookup</a:t>
            </a:r>
            <a:r>
              <a:rPr lang="en-US" dirty="0">
                <a:sym typeface="Wingdings" panose="05000000000000000000" pitchFamily="2" charset="2"/>
              </a:rPr>
              <a:t> and </a:t>
            </a:r>
            <a:r>
              <a:rPr lang="en-US" i="1" dirty="0">
                <a:sym typeface="Wingdings" panose="05000000000000000000" pitchFamily="2" charset="2"/>
              </a:rPr>
              <a:t>apply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… on a configured function map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FFC076-B9F7-B269-19D3-06BC404E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F229A-22F6-8D3F-220E-9AF96D81A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38933-4469-0B1F-D4B9-424C37603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F1FD698-A1A4-C04A-53A5-F96B202E5B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171700"/>
            <a:ext cx="5581650" cy="1905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951F1F0-DC74-D58F-3828-4CE097E412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2897868"/>
            <a:ext cx="4000500" cy="2381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2CE110E-E03A-E962-B5E4-FBFF53A70C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4600" y="3508679"/>
            <a:ext cx="5972174" cy="1758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598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5F23B-70F0-42FC-AA57-3387C7C2A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Process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8A627-429F-478C-8B78-A95B66053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Conclusion: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FCBC8-9023-48E4-A490-21AA6206F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941A7-0E4E-49B3-B774-F0F505535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8F95A-09BA-41D9-A899-E35767EF7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4736A7C-6D4D-4459-B6CA-1D96CD2AD3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2354" y="952500"/>
            <a:ext cx="6154445" cy="430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771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1354C-C04F-4820-B813-EF75CB722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Dispatching</a:t>
            </a:r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201FEC4F-17C4-4FBE-8710-E269F350F2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257300"/>
            <a:ext cx="2514600" cy="3554362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2C51C-766B-4D24-87BC-91DC67601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76523-7141-433D-B6CC-103F974DB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EB72D-9996-4971-B313-B6F10C3B3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8BF70CB-29D1-4D61-B73E-79F57F9A6A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0" y="1247297"/>
            <a:ext cx="3771900" cy="170497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C3A2CA4-1FFF-4F9D-9A43-4DDD904074A0}"/>
              </a:ext>
            </a:extLst>
          </p:cNvPr>
          <p:cNvSpPr/>
          <p:nvPr/>
        </p:nvSpPr>
        <p:spPr>
          <a:xfrm>
            <a:off x="4114800" y="3467100"/>
            <a:ext cx="3276600" cy="106680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In computing, </a:t>
            </a:r>
            <a:r>
              <a:rPr lang="da-DK" i="1" dirty="0"/>
              <a:t>dispatchers</a:t>
            </a:r>
            <a:r>
              <a:rPr lang="da-DK" dirty="0"/>
              <a:t> are responsible for distributing incoming messages efficiently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038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F94CC-6391-4D9A-82DC-5C1C1FD35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Invoker Becomes </a:t>
            </a:r>
            <a:r>
              <a:rPr lang="da-DK" i="1" dirty="0"/>
              <a:t>The Blob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257D3-EAA2-4BFF-9B72-D716F9053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Consider HotCiv’s Invoker’s ‘handleRequest’: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F3E2B4-FA5E-4A12-9EFD-55A7A9C6C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F3C44-6A5A-4E91-88B5-59E256AD6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6422F3-5DFD-445C-959D-0E1E58105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ABBF424-4611-4605-A03F-9F0FA03058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485900"/>
            <a:ext cx="6466343" cy="3429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Rounded Rectangle 6"/>
          <p:cNvSpPr/>
          <p:nvPr/>
        </p:nvSpPr>
        <p:spPr>
          <a:xfrm>
            <a:off x="914400" y="4991100"/>
            <a:ext cx="6553200" cy="279400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HotStone</a:t>
            </a:r>
            <a:r>
              <a:rPr lang="en-US" dirty="0"/>
              <a:t> equivalent: Game, Card, Hero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42417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E7CC7-E1CD-4AF8-AEE3-76ED01800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Blobs do not scale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4B7B0-A56E-4BDA-9192-5233B22163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Consider 20 remote roles</a:t>
            </a:r>
          </a:p>
          <a:p>
            <a:pPr lvl="1"/>
            <a:r>
              <a:rPr lang="da-DK" dirty="0"/>
              <a:t>Thus the invoker handles twenty different </a:t>
            </a:r>
            <a:r>
              <a:rPr lang="da-DK" i="1" dirty="0"/>
              <a:t>servant classes</a:t>
            </a:r>
          </a:p>
          <a:p>
            <a:r>
              <a:rPr lang="da-DK" dirty="0"/>
              <a:t>... With each 10 methods</a:t>
            </a:r>
          </a:p>
          <a:p>
            <a:pPr lvl="1"/>
            <a:r>
              <a:rPr lang="da-DK" dirty="0"/>
              <a:t>Thus the invoker handles 200 methods...</a:t>
            </a:r>
          </a:p>
          <a:p>
            <a:pPr lvl="1"/>
            <a:endParaRPr lang="da-DK" dirty="0"/>
          </a:p>
          <a:p>
            <a:r>
              <a:rPr lang="da-DK" b="1" dirty="0"/>
              <a:t>That is an ‘if () else if () else if() else if()’ with 200 branches... </a:t>
            </a:r>
            <a:r>
              <a:rPr lang="da-DK" b="1" dirty="0">
                <a:sym typeface="Wingdings" panose="05000000000000000000" pitchFamily="2" charset="2"/>
              </a:rPr>
              <a:t></a:t>
            </a:r>
            <a:r>
              <a:rPr lang="da-DK" dirty="0"/>
              <a:t>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7905FD-4157-4733-98D9-3F295A0F6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45B72-AC19-44EA-9F29-043EC5CA3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33902-8B07-4A54-B630-F1292C2A5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694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71942-E071-417E-A5A0-C6E8F8BD8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Composition!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537E4-A8ED-417C-9BE0-27798E04B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i="1" dirty="0"/>
              <a:t>Favor object composition</a:t>
            </a:r>
          </a:p>
          <a:p>
            <a:pPr lvl="1"/>
            <a:r>
              <a:rPr lang="da-DK" i="1" dirty="0"/>
              <a:t>Instead of one object doing it all, delegate to specialists</a:t>
            </a:r>
          </a:p>
          <a:p>
            <a:pPr lvl="1"/>
            <a:r>
              <a:rPr lang="da-DK" i="1" dirty="0"/>
              <a:t>Let someone else do the dirty job</a:t>
            </a:r>
          </a:p>
          <a:p>
            <a:endParaRPr lang="da-DK" i="1" dirty="0"/>
          </a:p>
          <a:p>
            <a:r>
              <a:rPr lang="da-DK" dirty="0"/>
              <a:t>Insight: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FA85E-A1C8-4FB6-B397-08E472008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3FCC0-D4A0-43F1-B26F-A612B6707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B7A77-E9B2-4509-94F9-2B6BB6D0B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313E78-D8CB-42D7-A8F6-60CCAC6329B5}"/>
              </a:ext>
            </a:extLst>
          </p:cNvPr>
          <p:cNvSpPr/>
          <p:nvPr/>
        </p:nvSpPr>
        <p:spPr>
          <a:xfrm>
            <a:off x="1600200" y="3238500"/>
            <a:ext cx="6324600" cy="15240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 dirty="0"/>
              <a:t>Let us have </a:t>
            </a:r>
            <a:r>
              <a:rPr lang="da-DK" sz="2400" i="1" dirty="0"/>
              <a:t>one Invoker per role </a:t>
            </a:r>
            <a:r>
              <a:rPr lang="da-DK" sz="2400" dirty="0"/>
              <a:t>in the system.</a:t>
            </a:r>
          </a:p>
          <a:p>
            <a:pPr algn="ctr"/>
            <a:r>
              <a:rPr lang="da-DK" sz="2400" dirty="0"/>
              <a:t>Let a ‘root invoker’ determine which invoker to delegate to.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07123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DB627-6E93-48ED-B5EB-A04579240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Marshalling Matters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AC748-B182-4506-9CC4-EF79ED58C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So, I have actually prepared for this in my marshalling</a:t>
            </a:r>
          </a:p>
          <a:p>
            <a:pPr lvl="1"/>
            <a:r>
              <a:rPr lang="da-DK" dirty="0"/>
              <a:t>Three classes and </a:t>
            </a:r>
            <a:r>
              <a:rPr lang="da-DK" i="1" dirty="0"/>
              <a:t>three prefixes on the method names</a:t>
            </a:r>
            <a:endParaRPr lang="en-US" i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172C9-7CD2-430C-9640-1457C2C03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C518F-D30C-43D1-9CF6-966DB74DF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3691D6-CFDE-4AD2-9361-4ED765D47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9990E0A-C2F8-446E-B860-1FF14DFAC8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912" y="1990725"/>
            <a:ext cx="7419975" cy="28098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417AB35-8BCA-446C-A3A5-5613AFBC07C0}"/>
              </a:ext>
            </a:extLst>
          </p:cNvPr>
          <p:cNvSpPr/>
          <p:nvPr/>
        </p:nvSpPr>
        <p:spPr>
          <a:xfrm>
            <a:off x="4876800" y="3086100"/>
            <a:ext cx="2819400" cy="2286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74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DB627-6E93-48ED-B5EB-A04579240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Name Mangling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172C9-7CD2-430C-9640-1457C2C03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C518F-D30C-43D1-9CF6-966DB74DF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3691D6-CFDE-4AD2-9361-4ED765D47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9990E0A-C2F8-446E-B860-1FF14DFAC8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912" y="2486025"/>
            <a:ext cx="7419975" cy="28098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417AB35-8BCA-446C-A3A5-5613AFBC07C0}"/>
              </a:ext>
            </a:extLst>
          </p:cNvPr>
          <p:cNvSpPr/>
          <p:nvPr/>
        </p:nvSpPr>
        <p:spPr>
          <a:xfrm>
            <a:off x="4876800" y="3581400"/>
            <a:ext cx="2819400" cy="2286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168C18-82D2-46AD-98C6-52F377DC61DD}"/>
              </a:ext>
            </a:extLst>
          </p:cNvPr>
          <p:cNvSpPr/>
          <p:nvPr/>
        </p:nvSpPr>
        <p:spPr>
          <a:xfrm>
            <a:off x="2743200" y="2895600"/>
            <a:ext cx="2209800" cy="1524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5AB7BF3-B89D-488D-B9B5-7675574697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912" y="969588"/>
            <a:ext cx="6978114" cy="120211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21EE098-A138-4391-B881-D3C079D6992F}"/>
              </a:ext>
            </a:extLst>
          </p:cNvPr>
          <p:cNvSpPr/>
          <p:nvPr/>
        </p:nvSpPr>
        <p:spPr>
          <a:xfrm>
            <a:off x="5562600" y="2362199"/>
            <a:ext cx="3124199" cy="809625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My method names includes the name of the class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225F36F-F9B5-4824-9873-BBC13DFD9E4A}"/>
              </a:ext>
            </a:extLst>
          </p:cNvPr>
          <p:cNvSpPr/>
          <p:nvPr/>
        </p:nvSpPr>
        <p:spPr>
          <a:xfrm>
            <a:off x="2057400" y="1714500"/>
            <a:ext cx="2819400" cy="23812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66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693C9-E93A-46DF-9217-C39F6970F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So, I Delegate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A99FA-5464-490B-AA92-23ECA5FB3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The Invoker simply looks up the associated Invoker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6D803-6254-4CE3-AD60-8994E3B83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4802B-E5A2-4D1A-9414-831BE2B47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5EC61A-005F-476E-B648-F00C1F15D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00EEE37-1F52-4DE4-96C2-400CF4E0F7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370" y="1495425"/>
            <a:ext cx="5967663" cy="2952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4DFB78C-D734-4265-98A5-FA5CE73539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650" y="1907075"/>
            <a:ext cx="6076950" cy="339142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A176819-EA19-4DF0-9357-DB968E999736}"/>
              </a:ext>
            </a:extLst>
          </p:cNvPr>
          <p:cNvSpPr/>
          <p:nvPr/>
        </p:nvSpPr>
        <p:spPr>
          <a:xfrm>
            <a:off x="1143000" y="2717163"/>
            <a:ext cx="5862888" cy="48191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06AF6A-619F-4CB9-8FCC-E0A39136C7A8}"/>
              </a:ext>
            </a:extLst>
          </p:cNvPr>
          <p:cNvSpPr/>
          <p:nvPr/>
        </p:nvSpPr>
        <p:spPr>
          <a:xfrm>
            <a:off x="7162800" y="2602441"/>
            <a:ext cx="1680912" cy="596635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Extract the class name</a:t>
            </a:r>
            <a:endParaRPr lang="en-US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36401A2-FC55-499F-BF54-B978862A36EA}"/>
              </a:ext>
            </a:extLst>
          </p:cNvPr>
          <p:cNvCxnSpPr/>
          <p:nvPr/>
        </p:nvCxnSpPr>
        <p:spPr>
          <a:xfrm flipH="1">
            <a:off x="3962400" y="3848100"/>
            <a:ext cx="2057400" cy="7620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1841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5F34B-4BFE-4EB4-8617-6A4A01071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Setting up the Lookup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27351-1055-4F7E-8B62-5D919F76F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Have to initialize the </a:t>
            </a:r>
            <a:r>
              <a:rPr lang="da-DK" i="1" dirty="0"/>
              <a:t>root invoker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83F67-1149-4FAF-9FFF-954C05B44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EA9D6A-94B2-4B8A-A21D-04D470A13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30E63A-71AB-48B1-8E8F-4F8E1A54F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F7C3B7D-102C-4A50-BC28-F4594CE5CC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799" y="1595437"/>
            <a:ext cx="6298291" cy="293846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6B3F96E-6889-4413-B372-F98EF9359F13}"/>
              </a:ext>
            </a:extLst>
          </p:cNvPr>
          <p:cNvSpPr/>
          <p:nvPr/>
        </p:nvSpPr>
        <p:spPr>
          <a:xfrm>
            <a:off x="1524000" y="3601570"/>
            <a:ext cx="5867400" cy="381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575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7150">
          <a:solidFill>
            <a:srgbClr val="C00000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1318</TotalTime>
  <Words>329</Words>
  <Application>Microsoft Office PowerPoint</Application>
  <PresentationFormat>On-screen Show (16:10)</PresentationFormat>
  <Paragraphs>76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Office Theme</vt:lpstr>
      <vt:lpstr>Software Engineering and Architecture</vt:lpstr>
      <vt:lpstr>Dispatching</vt:lpstr>
      <vt:lpstr>Invoker Becomes The Blob</vt:lpstr>
      <vt:lpstr>Blobs do not scale</vt:lpstr>
      <vt:lpstr>Composition!</vt:lpstr>
      <vt:lpstr>Marshalling Matters</vt:lpstr>
      <vt:lpstr>Name Mangling</vt:lpstr>
      <vt:lpstr>So, I Delegate</vt:lpstr>
      <vt:lpstr>Setting up the Lookup</vt:lpstr>
      <vt:lpstr>Smaller, Type-specific, Invokers</vt:lpstr>
      <vt:lpstr>[SideBar]</vt:lpstr>
      <vt:lpstr>Process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135</cp:revision>
  <dcterms:created xsi:type="dcterms:W3CDTF">2006-08-16T00:00:00Z</dcterms:created>
  <dcterms:modified xsi:type="dcterms:W3CDTF">2025-11-12T11:58:32Z</dcterms:modified>
</cp:coreProperties>
</file>